
<file path=[Content_Types].xml><?xml version="1.0" encoding="utf-8"?>
<Types xmlns="http://schemas.openxmlformats.org/package/2006/content-types">
  <Default Extension="gif" ContentType="image/gif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63" r:id="rId5"/>
    <p:sldId id="260" r:id="rId6"/>
    <p:sldId id="264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34"/>
    <p:restoredTop sz="79326"/>
  </p:normalViewPr>
  <p:slideViewPr>
    <p:cSldViewPr snapToGrid="0" snapToObjects="1">
      <p:cViewPr varScale="1">
        <p:scale>
          <a:sx n="105" d="100"/>
          <a:sy n="105" d="100"/>
        </p:scale>
        <p:origin x="3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80354-9C9E-CB4C-8D18-9766AF29B437}" type="datetimeFigureOut">
              <a:rPr lang="en-US" smtClean="0"/>
              <a:t>3/9/20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8A6FE-C120-D848-9F37-50F6CDBA3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84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paper summarizes and discusses data that shows silicic Cenozoic volcanism migrates outwardly from the east central Nevada core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8A6FE-C120-D848-9F37-50F6CDBA35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2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BLUE-Cook: mapping in east central Nevada show young </a:t>
            </a:r>
            <a:r>
              <a:rPr lang="en-US" dirty="0" err="1"/>
              <a:t>volcanics</a:t>
            </a:r>
            <a:r>
              <a:rPr lang="en-US" dirty="0"/>
              <a:t> trending towards south and east into SE NV and SW Utah</a:t>
            </a:r>
          </a:p>
          <a:p>
            <a:r>
              <a:rPr lang="en-US" dirty="0"/>
              <a:t>ORANGE-USGS: mapping in south central Nevada show almost all southern Nevada rocks are &lt;15my</a:t>
            </a:r>
          </a:p>
          <a:p>
            <a:r>
              <a:rPr lang="en-US" dirty="0"/>
              <a:t>GREEN-Schilling: recognized rocks become younger to the southwest and west margins </a:t>
            </a:r>
          </a:p>
          <a:p>
            <a:r>
              <a:rPr lang="en-US" dirty="0"/>
              <a:t>YELLOW-Others: large volumes of silicic </a:t>
            </a:r>
            <a:r>
              <a:rPr lang="en-US" dirty="0" err="1"/>
              <a:t>pyroclasts</a:t>
            </a:r>
            <a:r>
              <a:rPr lang="en-US" dirty="0"/>
              <a:t> and lavas of Miocene and Pliocene age. </a:t>
            </a:r>
          </a:p>
          <a:p>
            <a:r>
              <a:rPr lang="en-US" dirty="0"/>
              <a:t>All data are compatible, but none prove systematic northward shift in the locus and cessation of silicic volcanism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8A6FE-C120-D848-9F37-50F6CDBA35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27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COMBINED over 250 K-</a:t>
            </a:r>
            <a:r>
              <a:rPr lang="en-US" dirty="0" err="1"/>
              <a:t>Ar</a:t>
            </a:r>
            <a:r>
              <a:rPr lang="en-US" dirty="0"/>
              <a:t> ages from this study, McKee, and USGS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8A6FE-C120-D848-9F37-50F6CDBA35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57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No progression of volcanism to the east- both young and old units on the Wasatch front</a:t>
            </a:r>
          </a:p>
          <a:p>
            <a:pPr marL="171450" indent="-171450">
              <a:buFontTx/>
              <a:buChar char="-"/>
            </a:pPr>
            <a:r>
              <a:rPr lang="en-US" dirty="0"/>
              <a:t>Mafic units are thought to be erupted within 5 my of end of silicic volcanism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8A6FE-C120-D848-9F37-50F6CDBA35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35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Cenozoic volcanism: for example the east central Nevada core is seismically inactive, and thicker than the rest of the B&amp;R. </a:t>
            </a:r>
          </a:p>
          <a:p>
            <a:r>
              <a:rPr lang="en-US" dirty="0"/>
              <a:t>Normal faults: Many normal faults post date silicic volcanic activity</a:t>
            </a:r>
          </a:p>
          <a:p>
            <a:r>
              <a:rPr lang="en-US" dirty="0" err="1"/>
              <a:t>Mor</a:t>
            </a:r>
            <a:r>
              <a:rPr lang="en-US" dirty="0"/>
              <a:t>- causing upwelling of the crust </a:t>
            </a:r>
          </a:p>
          <a:p>
            <a:r>
              <a:rPr lang="en-US" dirty="0"/>
              <a:t>Mantle disturbance- this would explain why there are caldera collapse style features in the B&amp;R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8A6FE-C120-D848-9F37-50F6CDBA35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521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Mesozoic </a:t>
            </a:r>
            <a:r>
              <a:rPr lang="en-US" dirty="0" err="1"/>
              <a:t>orogenies</a:t>
            </a:r>
            <a:r>
              <a:rPr lang="en-US" dirty="0"/>
              <a:t> caused the medium and high grade metamorphic Paleozoic rocks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8A6FE-C120-D848-9F37-50F6CDBA35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38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2DD1F-CCAD-0349-B9D7-EA2257663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8EADD-D31A-2645-9EA4-4E2DC70EF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3895C-BB80-3649-9175-ACA42A9A5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0E2F-D0A2-7441-ABC6-48A18011BE04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E197E-EC7E-DA4D-9E28-22A027CBE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C60AF-7271-6B42-8700-42FDF4418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DEB9-A137-5E40-8AB1-2CB9F7BB5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8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634A6-E2B3-2849-8BEB-5C7F73B7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D5C010-907F-E14A-85DF-6101E5201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7546D-2F86-AE45-9BEC-892C31F6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0E2F-D0A2-7441-ABC6-48A18011BE04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F6B55-152A-584C-9BD8-665280229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5C9A2-E43A-4043-B3F9-F9F25E3C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DEB9-A137-5E40-8AB1-2CB9F7BB5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68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C9A6CB-E5CD-C040-9D24-92C8CD59AB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D8E3FA-6614-864F-BBC5-09B30DC10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FDD39-ED3D-9A4D-AEE5-F4C245B91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0E2F-D0A2-7441-ABC6-48A18011BE04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85982-3E4A-2D4A-8F3B-F5C0598E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A5D83-1AFA-EE42-AB97-D293A7256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DEB9-A137-5E40-8AB1-2CB9F7BB5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1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A6CB5-CF58-EC46-BF2F-8FF99919C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A6EA8-CCEE-344B-B629-FA793EA41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47EFE-BB0B-2342-8741-BE421981A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0E2F-D0A2-7441-ABC6-48A18011BE04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BF6A2-1B8A-3049-ADF5-336EF5757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9CE0C-BC40-C642-BEDE-3D6C9639B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DEB9-A137-5E40-8AB1-2CB9F7BB5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05CFC-CBE8-6246-AA51-1C82BEB3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A7F2F-FE0A-9647-BFB1-B3F597C7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09804-1416-1F48-9225-2E2480070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0E2F-D0A2-7441-ABC6-48A18011BE04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659CD-30B7-D04B-8815-D948FCBD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E9B09-D90C-0545-AFC4-50872FB92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DEB9-A137-5E40-8AB1-2CB9F7BB5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53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0E490-7521-C84E-844D-73FA27F07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38D6B-BEC5-674C-B1D2-5219B46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113A4-4066-0649-B92B-264081CF7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1D348-1B7F-B34B-8C20-AFBB05D8E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0E2F-D0A2-7441-ABC6-48A18011BE04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50F86-477B-CB4F-80EB-845FD94C0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45EDDB-C4D5-674E-9FB3-0D090372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DEB9-A137-5E40-8AB1-2CB9F7BB5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07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6D78D-CD3C-BD42-9560-80E3F9FDD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C2F12-9D76-F044-A671-80F72710F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27AC4C-2F4D-A942-B92D-611B2E6F4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3F65A1-B61F-B24E-9E39-9A63E20FE4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500881-25E8-BA49-9819-6942B35D26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80C584-3C44-7743-9541-7177FA05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0E2F-D0A2-7441-ABC6-48A18011BE04}" type="datetimeFigureOut">
              <a:rPr lang="en-US" smtClean="0"/>
              <a:t>3/9/20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6CC6CD-F6EB-C041-BA1D-26816F036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2246E1-D4EB-B14F-B9FA-DA9EFB321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DEB9-A137-5E40-8AB1-2CB9F7BB5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6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CDB24-2E9C-BD48-B725-1234F52A0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F720F1-20C5-A64F-A3BA-1184F1685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0E2F-D0A2-7441-ABC6-48A18011BE04}" type="datetimeFigureOut">
              <a:rPr lang="en-US" smtClean="0"/>
              <a:t>3/9/20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DD009D-B078-0A43-AC16-9DAE8BC1E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885D2E-EA19-DD44-98D6-B90041E7B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DEB9-A137-5E40-8AB1-2CB9F7BB5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95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10E58B-3F97-6741-A2EE-FD6DD43C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0E2F-D0A2-7441-ABC6-48A18011BE04}" type="datetimeFigureOut">
              <a:rPr lang="en-US" smtClean="0"/>
              <a:t>3/9/20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7F4996-05BE-D34F-9B56-8EB75E59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5A27E-7810-4B4B-9861-144FCBD8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DEB9-A137-5E40-8AB1-2CB9F7BB5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92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8FE0A-9227-4C4E-AE8B-CCFB0AC55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28C29-4ABC-DC4C-BF12-F7861F959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FA533B-E212-AF4F-A691-CA76D26453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C1277-4956-E64C-A92E-EE490F0C9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0E2F-D0A2-7441-ABC6-48A18011BE04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493AC-D01E-3240-982E-0DB8CC24B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31489-9A55-5641-9A53-BCD81381E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DEB9-A137-5E40-8AB1-2CB9F7BB5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77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F0FA3-BFED-434F-9CD7-F70420DF6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CEAF34-1B55-5447-82D4-2379A0B3A5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B3408-66C0-6D48-B7D4-E7A130324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C682A-4642-5948-87E2-1CE56CAF8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F0E2F-D0A2-7441-ABC6-48A18011BE04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6A8CB-E702-3947-B11F-D5BC1E602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5100D-4E8A-254B-8BF0-1B64D99EB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2DEB9-A137-5E40-8AB1-2CB9F7BB5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7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91954B-8EF8-A249-B3B5-BE240903D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82E36-7F38-0C4C-9C86-6D9E3C6CD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3471D-7EFA-0442-A950-585D926C04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F0E2F-D0A2-7441-ABC6-48A18011BE04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3C8B9-62C7-5A4B-8CE7-A6995DA19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D3753-1CD8-DC4B-91E3-216F0A2AC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2DEB9-A137-5E40-8AB1-2CB9F7BB5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3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tiff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C5FD8-606C-6D46-906B-CBAECB44CF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4572000" cy="2387600"/>
          </a:xfrm>
        </p:spPr>
        <p:txBody>
          <a:bodyPr>
            <a:noAutofit/>
          </a:bodyPr>
          <a:lstStyle/>
          <a:p>
            <a:r>
              <a:rPr lang="en-US" sz="3600" b="1" dirty="0"/>
              <a:t>Space-Time Relations of Cenozoic Silicic Volcanism in the Great Basin of the Western United States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EF665E-5DF4-1143-B0A5-659FA39BF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4572000" cy="1655762"/>
          </a:xfrm>
        </p:spPr>
        <p:txBody>
          <a:bodyPr>
            <a:normAutofit/>
          </a:bodyPr>
          <a:lstStyle/>
          <a:p>
            <a:r>
              <a:rPr lang="en-US" sz="2000" dirty="0"/>
              <a:t>Richard L. Armstrong, E. B. </a:t>
            </a:r>
            <a:r>
              <a:rPr lang="en-US" sz="2000" dirty="0" err="1"/>
              <a:t>Ekren</a:t>
            </a:r>
            <a:r>
              <a:rPr lang="en-US" sz="2000" dirty="0"/>
              <a:t>, Edwin H. McKee, and Donald C. Noble</a:t>
            </a:r>
          </a:p>
          <a:p>
            <a:r>
              <a:rPr lang="en-US" sz="2000" dirty="0"/>
              <a:t>Presentation by Angie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9296D9-C358-F24B-94BE-B8D47D450C6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20851" y="140856"/>
            <a:ext cx="5011711" cy="65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03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29F9B-F836-9643-BD7D-B74046AA7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5830F-256F-C147-9028-F05DEF868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Previous work shows distinct distribution and possible migration of silicic volcanism. </a:t>
            </a:r>
          </a:p>
          <a:p>
            <a:r>
              <a:rPr lang="en-US" dirty="0"/>
              <a:t>However, none prove a systematic shift and cessation of silicic volcanism.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81881-FCCC-484F-B888-9CFB49F475C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20851" y="140856"/>
            <a:ext cx="5011711" cy="6576287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070F09DA-FBD3-404B-A941-E38B07921ECE}"/>
              </a:ext>
            </a:extLst>
          </p:cNvPr>
          <p:cNvSpPr/>
          <p:nvPr/>
        </p:nvSpPr>
        <p:spPr>
          <a:xfrm>
            <a:off x="8469444" y="3986634"/>
            <a:ext cx="1109263" cy="870180"/>
          </a:xfrm>
          <a:custGeom>
            <a:avLst/>
            <a:gdLst>
              <a:gd name="connsiteX0" fmla="*/ 67455 w 1491521"/>
              <a:gd name="connsiteY0" fmla="*/ 67456 h 1334125"/>
              <a:gd name="connsiteX1" fmla="*/ 1131757 w 1491521"/>
              <a:gd name="connsiteY1" fmla="*/ 1334125 h 1334125"/>
              <a:gd name="connsiteX2" fmla="*/ 1169232 w 1491521"/>
              <a:gd name="connsiteY2" fmla="*/ 1199213 h 1334125"/>
              <a:gd name="connsiteX3" fmla="*/ 1176728 w 1491521"/>
              <a:gd name="connsiteY3" fmla="*/ 899410 h 1334125"/>
              <a:gd name="connsiteX4" fmla="*/ 1281659 w 1491521"/>
              <a:gd name="connsiteY4" fmla="*/ 891915 h 1334125"/>
              <a:gd name="connsiteX5" fmla="*/ 1349114 w 1491521"/>
              <a:gd name="connsiteY5" fmla="*/ 989351 h 1334125"/>
              <a:gd name="connsiteX6" fmla="*/ 1446551 w 1491521"/>
              <a:gd name="connsiteY6" fmla="*/ 959371 h 1334125"/>
              <a:gd name="connsiteX7" fmla="*/ 1491521 w 1491521"/>
              <a:gd name="connsiteY7" fmla="*/ 29980 h 1334125"/>
              <a:gd name="connsiteX8" fmla="*/ 0 w 1491521"/>
              <a:gd name="connsiteY8" fmla="*/ 0 h 1334125"/>
              <a:gd name="connsiteX9" fmla="*/ 67455 w 1491521"/>
              <a:gd name="connsiteY9" fmla="*/ 67456 h 1334125"/>
              <a:gd name="connsiteX0" fmla="*/ 509665 w 1491521"/>
              <a:gd name="connsiteY0" fmla="*/ 599606 h 1334125"/>
              <a:gd name="connsiteX1" fmla="*/ 1131757 w 1491521"/>
              <a:gd name="connsiteY1" fmla="*/ 1334125 h 1334125"/>
              <a:gd name="connsiteX2" fmla="*/ 1169232 w 1491521"/>
              <a:gd name="connsiteY2" fmla="*/ 1199213 h 1334125"/>
              <a:gd name="connsiteX3" fmla="*/ 1176728 w 1491521"/>
              <a:gd name="connsiteY3" fmla="*/ 899410 h 1334125"/>
              <a:gd name="connsiteX4" fmla="*/ 1281659 w 1491521"/>
              <a:gd name="connsiteY4" fmla="*/ 891915 h 1334125"/>
              <a:gd name="connsiteX5" fmla="*/ 1349114 w 1491521"/>
              <a:gd name="connsiteY5" fmla="*/ 989351 h 1334125"/>
              <a:gd name="connsiteX6" fmla="*/ 1446551 w 1491521"/>
              <a:gd name="connsiteY6" fmla="*/ 959371 h 1334125"/>
              <a:gd name="connsiteX7" fmla="*/ 1491521 w 1491521"/>
              <a:gd name="connsiteY7" fmla="*/ 29980 h 1334125"/>
              <a:gd name="connsiteX8" fmla="*/ 0 w 1491521"/>
              <a:gd name="connsiteY8" fmla="*/ 0 h 1334125"/>
              <a:gd name="connsiteX9" fmla="*/ 509665 w 1491521"/>
              <a:gd name="connsiteY9" fmla="*/ 599606 h 1334125"/>
              <a:gd name="connsiteX0" fmla="*/ 127416 w 1109272"/>
              <a:gd name="connsiteY0" fmla="*/ 569626 h 1304145"/>
              <a:gd name="connsiteX1" fmla="*/ 749508 w 1109272"/>
              <a:gd name="connsiteY1" fmla="*/ 1304145 h 1304145"/>
              <a:gd name="connsiteX2" fmla="*/ 786983 w 1109272"/>
              <a:gd name="connsiteY2" fmla="*/ 1169233 h 1304145"/>
              <a:gd name="connsiteX3" fmla="*/ 794479 w 1109272"/>
              <a:gd name="connsiteY3" fmla="*/ 869430 h 1304145"/>
              <a:gd name="connsiteX4" fmla="*/ 899410 w 1109272"/>
              <a:gd name="connsiteY4" fmla="*/ 861935 h 1304145"/>
              <a:gd name="connsiteX5" fmla="*/ 966865 w 1109272"/>
              <a:gd name="connsiteY5" fmla="*/ 959371 h 1304145"/>
              <a:gd name="connsiteX6" fmla="*/ 1064302 w 1109272"/>
              <a:gd name="connsiteY6" fmla="*/ 929391 h 1304145"/>
              <a:gd name="connsiteX7" fmla="*/ 1109272 w 1109272"/>
              <a:gd name="connsiteY7" fmla="*/ 0 h 1304145"/>
              <a:gd name="connsiteX8" fmla="*/ 0 w 1109272"/>
              <a:gd name="connsiteY8" fmla="*/ 427220 h 1304145"/>
              <a:gd name="connsiteX9" fmla="*/ 127416 w 1109272"/>
              <a:gd name="connsiteY9" fmla="*/ 569626 h 1304145"/>
              <a:gd name="connsiteX0" fmla="*/ 127416 w 1094282"/>
              <a:gd name="connsiteY0" fmla="*/ 164891 h 899410"/>
              <a:gd name="connsiteX1" fmla="*/ 749508 w 1094282"/>
              <a:gd name="connsiteY1" fmla="*/ 899410 h 899410"/>
              <a:gd name="connsiteX2" fmla="*/ 786983 w 1094282"/>
              <a:gd name="connsiteY2" fmla="*/ 764498 h 899410"/>
              <a:gd name="connsiteX3" fmla="*/ 794479 w 1094282"/>
              <a:gd name="connsiteY3" fmla="*/ 464695 h 899410"/>
              <a:gd name="connsiteX4" fmla="*/ 899410 w 1094282"/>
              <a:gd name="connsiteY4" fmla="*/ 457200 h 899410"/>
              <a:gd name="connsiteX5" fmla="*/ 966865 w 1094282"/>
              <a:gd name="connsiteY5" fmla="*/ 554636 h 899410"/>
              <a:gd name="connsiteX6" fmla="*/ 1064302 w 1094282"/>
              <a:gd name="connsiteY6" fmla="*/ 524656 h 899410"/>
              <a:gd name="connsiteX7" fmla="*/ 1094282 w 1094282"/>
              <a:gd name="connsiteY7" fmla="*/ 0 h 899410"/>
              <a:gd name="connsiteX8" fmla="*/ 0 w 1094282"/>
              <a:gd name="connsiteY8" fmla="*/ 22485 h 899410"/>
              <a:gd name="connsiteX9" fmla="*/ 127416 w 1094282"/>
              <a:gd name="connsiteY9" fmla="*/ 164891 h 899410"/>
              <a:gd name="connsiteX0" fmla="*/ 142406 w 1109272"/>
              <a:gd name="connsiteY0" fmla="*/ 165666 h 900185"/>
              <a:gd name="connsiteX1" fmla="*/ 764498 w 1109272"/>
              <a:gd name="connsiteY1" fmla="*/ 900185 h 900185"/>
              <a:gd name="connsiteX2" fmla="*/ 801973 w 1109272"/>
              <a:gd name="connsiteY2" fmla="*/ 765273 h 900185"/>
              <a:gd name="connsiteX3" fmla="*/ 809469 w 1109272"/>
              <a:gd name="connsiteY3" fmla="*/ 465470 h 900185"/>
              <a:gd name="connsiteX4" fmla="*/ 914400 w 1109272"/>
              <a:gd name="connsiteY4" fmla="*/ 457975 h 900185"/>
              <a:gd name="connsiteX5" fmla="*/ 981855 w 1109272"/>
              <a:gd name="connsiteY5" fmla="*/ 555411 h 900185"/>
              <a:gd name="connsiteX6" fmla="*/ 1079292 w 1109272"/>
              <a:gd name="connsiteY6" fmla="*/ 525431 h 900185"/>
              <a:gd name="connsiteX7" fmla="*/ 1109272 w 1109272"/>
              <a:gd name="connsiteY7" fmla="*/ 775 h 900185"/>
              <a:gd name="connsiteX8" fmla="*/ 0 w 1109272"/>
              <a:gd name="connsiteY8" fmla="*/ 0 h 900185"/>
              <a:gd name="connsiteX9" fmla="*/ 142406 w 1109272"/>
              <a:gd name="connsiteY9" fmla="*/ 165666 h 900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9272" h="900185">
                <a:moveTo>
                  <a:pt x="142406" y="165666"/>
                </a:moveTo>
                <a:lnTo>
                  <a:pt x="764498" y="900185"/>
                </a:lnTo>
                <a:lnTo>
                  <a:pt x="801973" y="765273"/>
                </a:lnTo>
                <a:lnTo>
                  <a:pt x="809469" y="465470"/>
                </a:lnTo>
                <a:lnTo>
                  <a:pt x="914400" y="457975"/>
                </a:lnTo>
                <a:lnTo>
                  <a:pt x="981855" y="555411"/>
                </a:lnTo>
                <a:lnTo>
                  <a:pt x="1079292" y="525431"/>
                </a:lnTo>
                <a:lnTo>
                  <a:pt x="1109272" y="775"/>
                </a:lnTo>
                <a:lnTo>
                  <a:pt x="0" y="0"/>
                </a:lnTo>
                <a:lnTo>
                  <a:pt x="142406" y="16566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A927AF6-A213-F74F-8B7D-BE6735F38781}"/>
              </a:ext>
            </a:extLst>
          </p:cNvPr>
          <p:cNvCxnSpPr>
            <a:cxnSpLocks/>
          </p:cNvCxnSpPr>
          <p:nvPr/>
        </p:nvCxnSpPr>
        <p:spPr>
          <a:xfrm>
            <a:off x="9301397" y="3807127"/>
            <a:ext cx="0" cy="9897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E5911E5-57E8-9A4C-9F0A-E4B15525C83A}"/>
              </a:ext>
            </a:extLst>
          </p:cNvPr>
          <p:cNvCxnSpPr>
            <a:cxnSpLocks/>
          </p:cNvCxnSpPr>
          <p:nvPr/>
        </p:nvCxnSpPr>
        <p:spPr>
          <a:xfrm>
            <a:off x="9431312" y="3627620"/>
            <a:ext cx="379741" cy="28398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549C139-C19D-624B-ADFC-828D16A984A7}"/>
              </a:ext>
            </a:extLst>
          </p:cNvPr>
          <p:cNvCxnSpPr>
            <a:cxnSpLocks/>
          </p:cNvCxnSpPr>
          <p:nvPr/>
        </p:nvCxnSpPr>
        <p:spPr>
          <a:xfrm>
            <a:off x="8621842" y="3833734"/>
            <a:ext cx="0" cy="963118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D54871-EF25-0F42-972A-D836F99D42C9}"/>
              </a:ext>
            </a:extLst>
          </p:cNvPr>
          <p:cNvCxnSpPr>
            <a:cxnSpLocks/>
          </p:cNvCxnSpPr>
          <p:nvPr/>
        </p:nvCxnSpPr>
        <p:spPr>
          <a:xfrm flipH="1">
            <a:off x="8172137" y="3635114"/>
            <a:ext cx="424719" cy="396490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>
            <a:extLst>
              <a:ext uri="{FF2B5EF4-FFF2-40B4-BE49-F238E27FC236}">
                <a16:creationId xmlns:a16="http://schemas.microsoft.com/office/drawing/2014/main" id="{12F977BF-A288-5541-A3C2-F3654B6ACC59}"/>
              </a:ext>
            </a:extLst>
          </p:cNvPr>
          <p:cNvSpPr/>
          <p:nvPr/>
        </p:nvSpPr>
        <p:spPr>
          <a:xfrm>
            <a:off x="8149651" y="1864726"/>
            <a:ext cx="1556479" cy="586166"/>
          </a:xfrm>
          <a:custGeom>
            <a:avLst/>
            <a:gdLst>
              <a:gd name="connsiteX0" fmla="*/ 1071797 w 1596452"/>
              <a:gd name="connsiteY0" fmla="*/ 127417 h 562131"/>
              <a:gd name="connsiteX1" fmla="*/ 816964 w 1596452"/>
              <a:gd name="connsiteY1" fmla="*/ 97436 h 562131"/>
              <a:gd name="connsiteX2" fmla="*/ 644577 w 1596452"/>
              <a:gd name="connsiteY2" fmla="*/ 0 h 562131"/>
              <a:gd name="connsiteX3" fmla="*/ 382249 w 1596452"/>
              <a:gd name="connsiteY3" fmla="*/ 209862 h 562131"/>
              <a:gd name="connsiteX4" fmla="*/ 202367 w 1596452"/>
              <a:gd name="connsiteY4" fmla="*/ 374754 h 562131"/>
              <a:gd name="connsiteX5" fmla="*/ 0 w 1596452"/>
              <a:gd name="connsiteY5" fmla="*/ 442210 h 562131"/>
              <a:gd name="connsiteX6" fmla="*/ 1588957 w 1596452"/>
              <a:gd name="connsiteY6" fmla="*/ 562131 h 562131"/>
              <a:gd name="connsiteX7" fmla="*/ 1596452 w 1596452"/>
              <a:gd name="connsiteY7" fmla="*/ 179882 h 562131"/>
              <a:gd name="connsiteX8" fmla="*/ 884420 w 1596452"/>
              <a:gd name="connsiteY8" fmla="*/ 104931 h 562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6452" h="562131">
                <a:moveTo>
                  <a:pt x="1071797" y="127417"/>
                </a:moveTo>
                <a:lnTo>
                  <a:pt x="816964" y="97436"/>
                </a:lnTo>
                <a:lnTo>
                  <a:pt x="644577" y="0"/>
                </a:lnTo>
                <a:lnTo>
                  <a:pt x="382249" y="209862"/>
                </a:lnTo>
                <a:lnTo>
                  <a:pt x="202367" y="374754"/>
                </a:lnTo>
                <a:lnTo>
                  <a:pt x="0" y="442210"/>
                </a:lnTo>
                <a:lnTo>
                  <a:pt x="1588957" y="562131"/>
                </a:lnTo>
                <a:lnTo>
                  <a:pt x="1596452" y="179882"/>
                </a:lnTo>
                <a:lnTo>
                  <a:pt x="884420" y="104931"/>
                </a:lnTo>
              </a:path>
            </a:pathLst>
          </a:cu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67F20-AB3A-E34D-A474-2348B13C0343}"/>
              </a:ext>
            </a:extLst>
          </p:cNvPr>
          <p:cNvSpPr txBox="1"/>
          <p:nvPr/>
        </p:nvSpPr>
        <p:spPr>
          <a:xfrm>
            <a:off x="8970678" y="3437834"/>
            <a:ext cx="88838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Cook, 1965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057403-2019-E444-9311-7A0B473727E6}"/>
              </a:ext>
            </a:extLst>
          </p:cNvPr>
          <p:cNvSpPr txBox="1"/>
          <p:nvPr/>
        </p:nvSpPr>
        <p:spPr>
          <a:xfrm>
            <a:off x="7904820" y="3376318"/>
            <a:ext cx="110926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Schilling, 1965</a:t>
            </a:r>
          </a:p>
        </p:txBody>
      </p:sp>
    </p:spTree>
    <p:extLst>
      <p:ext uri="{BB962C8B-B14F-4D97-AF65-F5344CB8AC3E}">
        <p14:creationId xmlns:p14="http://schemas.microsoft.com/office/powerpoint/2010/main" val="4159195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9E1401B2-3CD4-FF41-92A7-63AD9C54AA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33" t="11610" r="6432" b="3106"/>
          <a:stretch/>
        </p:blipFill>
        <p:spPr>
          <a:xfrm>
            <a:off x="3670662" y="1064330"/>
            <a:ext cx="3726127" cy="43632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5E7D7399-DDBE-9540-A18E-64909241C5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64" r="12866" b="5949"/>
          <a:stretch/>
        </p:blipFill>
        <p:spPr>
          <a:xfrm>
            <a:off x="7735773" y="1023072"/>
            <a:ext cx="3726126" cy="44457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76ADB07-888F-1A43-BDF6-BB81B85E90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66" t="21009" r="17099" b="33462"/>
          <a:stretch/>
        </p:blipFill>
        <p:spPr>
          <a:xfrm>
            <a:off x="153849" y="-1"/>
            <a:ext cx="3462445" cy="33454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64E2C64A-FA4D-6A4A-88FD-31512CA2B3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53" t="17705" r="7087" b="6056"/>
          <a:stretch/>
        </p:blipFill>
        <p:spPr>
          <a:xfrm>
            <a:off x="175164" y="3345471"/>
            <a:ext cx="3419815" cy="35125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2528F55-FBBD-2F49-AE3B-4D58B171BB23}"/>
              </a:ext>
            </a:extLst>
          </p:cNvPr>
          <p:cNvSpPr txBox="1"/>
          <p:nvPr/>
        </p:nvSpPr>
        <p:spPr>
          <a:xfrm>
            <a:off x="2658140" y="2913320"/>
            <a:ext cx="936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&gt;30m.y.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DFB301-C11C-C64B-9CCC-34CD6B12E1D0}"/>
              </a:ext>
            </a:extLst>
          </p:cNvPr>
          <p:cNvSpPr txBox="1"/>
          <p:nvPr/>
        </p:nvSpPr>
        <p:spPr>
          <a:xfrm>
            <a:off x="2530548" y="6488668"/>
            <a:ext cx="1203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20-30m.y.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C488056-5D57-904D-8741-89F5C7647A3E}"/>
              </a:ext>
            </a:extLst>
          </p:cNvPr>
          <p:cNvSpPr txBox="1"/>
          <p:nvPr/>
        </p:nvSpPr>
        <p:spPr>
          <a:xfrm>
            <a:off x="6362372" y="5038522"/>
            <a:ext cx="1203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10-20m.y.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ABD5561-04EF-6549-938C-D8617A642D1A}"/>
              </a:ext>
            </a:extLst>
          </p:cNvPr>
          <p:cNvSpPr txBox="1"/>
          <p:nvPr/>
        </p:nvSpPr>
        <p:spPr>
          <a:xfrm>
            <a:off x="10525060" y="5107051"/>
            <a:ext cx="936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&lt;10m.y.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55CF943-9E0C-FE47-A36C-4AA644E4E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977" y="-1"/>
            <a:ext cx="8500023" cy="1023073"/>
          </a:xfrm>
        </p:spPr>
        <p:txBody>
          <a:bodyPr/>
          <a:lstStyle/>
          <a:p>
            <a:pPr algn="ctr"/>
            <a:r>
              <a:rPr lang="en-US" dirty="0"/>
              <a:t>Silicic Volcanism Distribution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712622-ABE3-0744-AA28-B8189A44E011}"/>
              </a:ext>
            </a:extLst>
          </p:cNvPr>
          <p:cNvSpPr txBox="1"/>
          <p:nvPr/>
        </p:nvSpPr>
        <p:spPr>
          <a:xfrm>
            <a:off x="3912781" y="5699051"/>
            <a:ext cx="8104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 Finding: FEW &lt;20 my units in the East- Central core, and FEW units &lt;10 my in the entire state. </a:t>
            </a:r>
          </a:p>
        </p:txBody>
      </p:sp>
    </p:spTree>
    <p:extLst>
      <p:ext uri="{BB962C8B-B14F-4D97-AF65-F5344CB8AC3E}">
        <p14:creationId xmlns:p14="http://schemas.microsoft.com/office/powerpoint/2010/main" val="283552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7ECB2-93B3-2041-ADB7-C150ACDC8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Volcanic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0C84F-6FF5-984A-9E82-FFE3A454A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80167"/>
            <a:ext cx="5181600" cy="481270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Silicic volcanism began in the east central Nevada core (</a:t>
            </a:r>
            <a:r>
              <a:rPr lang="en-US" sz="2400" dirty="0"/>
              <a:t>&gt;30my</a:t>
            </a:r>
            <a:r>
              <a:rPr lang="en-US" dirty="0"/>
              <a:t>)</a:t>
            </a:r>
          </a:p>
          <a:p>
            <a:r>
              <a:rPr lang="en-US" dirty="0"/>
              <a:t>Silicic volcanism ceases in core (</a:t>
            </a:r>
            <a:r>
              <a:rPr lang="en-US" sz="2400" dirty="0"/>
              <a:t>25-30my</a:t>
            </a:r>
            <a:r>
              <a:rPr lang="en-US" dirty="0"/>
              <a:t>) and spreads South, West, and North</a:t>
            </a:r>
          </a:p>
          <a:p>
            <a:r>
              <a:rPr lang="en-US" dirty="0"/>
              <a:t>No progression of volcanism to the east </a:t>
            </a:r>
          </a:p>
          <a:p>
            <a:r>
              <a:rPr lang="en-US" dirty="0"/>
              <a:t>Mafic units overlie silicic units in the core and southeast (</a:t>
            </a:r>
            <a:r>
              <a:rPr lang="en-US" sz="2400" dirty="0"/>
              <a:t>30-35my</a:t>
            </a:r>
            <a:r>
              <a:rPr lang="en-US" dirty="0"/>
              <a:t>)</a:t>
            </a:r>
          </a:p>
          <a:p>
            <a:r>
              <a:rPr lang="en-US" dirty="0"/>
              <a:t>Volume of silicic rocks decreases with age, indicates intensity of volcanism is decreasing </a:t>
            </a:r>
          </a:p>
          <a:p>
            <a:endParaRPr lang="en-US" dirty="0"/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D1BC3B3D-BF3E-3545-90BE-E2955EE0F1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78008" y="673336"/>
            <a:ext cx="5181599" cy="5576609"/>
          </a:xfrm>
        </p:spPr>
      </p:pic>
    </p:spTree>
    <p:extLst>
      <p:ext uri="{BB962C8B-B14F-4D97-AF65-F5344CB8AC3E}">
        <p14:creationId xmlns:p14="http://schemas.microsoft.com/office/powerpoint/2010/main" val="3781873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C9831-E206-B64B-B60C-FAB3CD164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Tectonic Significance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EA221-258F-DB44-9E5A-466C4FA71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dirty="0"/>
              <a:t>Much of the unique basin and range topography is related to Cenozoic volcanism</a:t>
            </a:r>
          </a:p>
          <a:p>
            <a:r>
              <a:rPr lang="en-US" dirty="0"/>
              <a:t>Outward migration of volcanism is paralleled with extensional normal faults</a:t>
            </a:r>
          </a:p>
          <a:p>
            <a:pPr lvl="1"/>
            <a:r>
              <a:rPr lang="en-US" dirty="0"/>
              <a:t>How did volcanism begin? Extension below the continent of the East Pacific Rise (MOR), rogue convection currents triggering mantle material diapirs?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E4767-4D28-4041-9624-4DE35A945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478" y="575625"/>
            <a:ext cx="4349056" cy="5706749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2E0A3045-DAD1-E94A-813A-CF15AC8BF3D9}"/>
              </a:ext>
            </a:extLst>
          </p:cNvPr>
          <p:cNvSpPr/>
          <p:nvPr/>
        </p:nvSpPr>
        <p:spPr>
          <a:xfrm>
            <a:off x="8782493" y="2892056"/>
            <a:ext cx="680484" cy="616688"/>
          </a:xfrm>
          <a:custGeom>
            <a:avLst/>
            <a:gdLst>
              <a:gd name="connsiteX0" fmla="*/ 467833 w 680484"/>
              <a:gd name="connsiteY0" fmla="*/ 0 h 616688"/>
              <a:gd name="connsiteX1" fmla="*/ 127591 w 680484"/>
              <a:gd name="connsiteY1" fmla="*/ 63795 h 616688"/>
              <a:gd name="connsiteX2" fmla="*/ 0 w 680484"/>
              <a:gd name="connsiteY2" fmla="*/ 212651 h 616688"/>
              <a:gd name="connsiteX3" fmla="*/ 106326 w 680484"/>
              <a:gd name="connsiteY3" fmla="*/ 510363 h 616688"/>
              <a:gd name="connsiteX4" fmla="*/ 404037 w 680484"/>
              <a:gd name="connsiteY4" fmla="*/ 616688 h 616688"/>
              <a:gd name="connsiteX5" fmla="*/ 404037 w 680484"/>
              <a:gd name="connsiteY5" fmla="*/ 616688 h 616688"/>
              <a:gd name="connsiteX6" fmla="*/ 680484 w 680484"/>
              <a:gd name="connsiteY6" fmla="*/ 382772 h 616688"/>
              <a:gd name="connsiteX7" fmla="*/ 659219 w 680484"/>
              <a:gd name="connsiteY7" fmla="*/ 63795 h 616688"/>
              <a:gd name="connsiteX8" fmla="*/ 467833 w 680484"/>
              <a:gd name="connsiteY8" fmla="*/ 0 h 6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0484" h="616688">
                <a:moveTo>
                  <a:pt x="467833" y="0"/>
                </a:moveTo>
                <a:lnTo>
                  <a:pt x="127591" y="63795"/>
                </a:lnTo>
                <a:lnTo>
                  <a:pt x="0" y="212651"/>
                </a:lnTo>
                <a:lnTo>
                  <a:pt x="106326" y="510363"/>
                </a:lnTo>
                <a:lnTo>
                  <a:pt x="404037" y="616688"/>
                </a:lnTo>
                <a:lnTo>
                  <a:pt x="404037" y="616688"/>
                </a:lnTo>
                <a:lnTo>
                  <a:pt x="680484" y="382772"/>
                </a:lnTo>
                <a:lnTo>
                  <a:pt x="659219" y="63795"/>
                </a:lnTo>
                <a:lnTo>
                  <a:pt x="467833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3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55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1F03-AC4F-9C4F-869C-1B1C454E7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Tectonic Model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E6ACF-A897-5F4A-9D5E-D7406C5D7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797807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In the mantle, a rising convection current caused deformation in the crust above forming deep reaching fractures that reached down to the lower crust causing partial melting of hot material (from Mesozoic </a:t>
            </a:r>
            <a:r>
              <a:rPr lang="en-US" sz="2000" dirty="0" err="1"/>
              <a:t>orogenies</a:t>
            </a:r>
            <a:r>
              <a:rPr lang="en-US" sz="2000" dirty="0"/>
              <a:t>).</a:t>
            </a:r>
          </a:p>
          <a:p>
            <a:r>
              <a:rPr lang="en-US" sz="2000" dirty="0"/>
              <a:t>Due to the elevated temperature of the crust at depth from Mesozoic orogeny metamorphism there were deep magma sources, fractures kept growing to tap deeper sources.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DA9A04-3D7F-5143-9058-3965BD7695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20" r="1" b="1"/>
          <a:stretch/>
        </p:blipFill>
        <p:spPr>
          <a:xfrm>
            <a:off x="5120640" y="1690688"/>
            <a:ext cx="6233160" cy="4272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786784-F71F-214B-9E7F-A91185A7A090}"/>
              </a:ext>
            </a:extLst>
          </p:cNvPr>
          <p:cNvSpPr txBox="1"/>
          <p:nvPr/>
        </p:nvSpPr>
        <p:spPr>
          <a:xfrm>
            <a:off x="9144000" y="6176963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NPS, Yellowstone</a:t>
            </a:r>
          </a:p>
        </p:txBody>
      </p:sp>
    </p:spTree>
    <p:extLst>
      <p:ext uri="{BB962C8B-B14F-4D97-AF65-F5344CB8AC3E}">
        <p14:creationId xmlns:p14="http://schemas.microsoft.com/office/powerpoint/2010/main" val="2915212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FCBC5-A4DE-034A-9AF8-31C6CDBF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8638A-9788-4840-B558-07D4E0310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78732" cy="4351338"/>
          </a:xfrm>
        </p:spPr>
        <p:txBody>
          <a:bodyPr/>
          <a:lstStyle/>
          <a:p>
            <a:r>
              <a:rPr lang="en-US" dirty="0"/>
              <a:t>Outward shift of volcanism and extension beginning at 30 my originating from the east central Nevada core, which is also where the highest grade Mesozoic metamorphism </a:t>
            </a:r>
            <a:r>
              <a:rPr lang="en-US" dirty="0" err="1"/>
              <a:t>occured</a:t>
            </a:r>
            <a:r>
              <a:rPr lang="en-US" dirty="0"/>
              <a:t>.</a:t>
            </a:r>
          </a:p>
          <a:p>
            <a:r>
              <a:rPr lang="en-US" dirty="0"/>
              <a:t>An abrupt end of silicic volcanism at 25-30 my represents exhaustion of magma sources.</a:t>
            </a:r>
          </a:p>
        </p:txBody>
      </p:sp>
      <p:pic>
        <p:nvPicPr>
          <p:cNvPr id="4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9D21E44C-5A4D-F142-B612-7186E0C5E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932" y="1360967"/>
            <a:ext cx="4542675" cy="488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4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567</Words>
  <Application>Microsoft Macintosh PowerPoint</Application>
  <PresentationFormat>Widescreen</PresentationFormat>
  <Paragraphs>51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Space-Time Relations of Cenozoic Silicic Volcanism in the Great Basin of the Western United States</vt:lpstr>
      <vt:lpstr>Motivation</vt:lpstr>
      <vt:lpstr>Silicic Volcanism Distribution</vt:lpstr>
      <vt:lpstr>Volcanic History</vt:lpstr>
      <vt:lpstr>Tectonic Significance</vt:lpstr>
      <vt:lpstr>Tectonic Model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Space-Time Relations of Cenozoic Silicic Volcanism in the Great Basin of the Western United States</dc:title>
  <dc:creator>Angelica Rodriguez</dc:creator>
  <cp:lastModifiedBy>Angelica Rodriguez</cp:lastModifiedBy>
  <cp:revision>4</cp:revision>
  <dcterms:created xsi:type="dcterms:W3CDTF">2020-03-08T02:09:05Z</dcterms:created>
  <dcterms:modified xsi:type="dcterms:W3CDTF">2020-03-09T17:08:39Z</dcterms:modified>
</cp:coreProperties>
</file>